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3"/>
  </p:notesMasterIdLst>
  <p:sldIdLst>
    <p:sldId id="280" r:id="rId6"/>
    <p:sldId id="272" r:id="rId7"/>
    <p:sldId id="281" r:id="rId8"/>
    <p:sldId id="277" r:id="rId9"/>
    <p:sldId id="278" r:id="rId10"/>
    <p:sldId id="27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A2"/>
    <a:srgbClr val="F9C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86A62-4E2B-45AD-8B54-64C913684768}" v="2" dt="2022-06-05T23:26:32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AA64-2142-47E4-9480-432B32CFFF5C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C782-9D24-4501-A92A-11E2C8720D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5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C782-9D24-4501-A92A-11E2C8720DE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74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Theming data – congress pitches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C782-9D24-4501-A92A-11E2C8720DE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8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C782-9D24-4501-A92A-11E2C8720DE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4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94EB-AFCA-4C22-8111-6D37391C4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swa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32E15-8C78-4268-8EF0-7A3A43CE5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4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CDD4-2B97-4988-9E38-473AB0E2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7F6D-9513-46CE-90C4-37FB4FE9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8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DBD5-D5DE-439C-BFF6-19815173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5519-91CA-4558-88BA-B4032CB4F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D3CF-31CC-481A-8EF8-6A4648C6E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3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ADB4-EFC7-4836-A105-F10E2A1B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D3BB7-7BB6-46BE-AA1F-A7D9F611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43581-A898-4E96-8E01-238E0BAC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2990A-7205-4EAD-A8EA-58194C7F1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14A20-1E64-4800-9391-A29BA8134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7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65BE-4FB3-4EA1-A120-E22D50C9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5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3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7F61-D79D-4A0E-8696-A55E2F3C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4F50-296E-4179-9493-F5056F0E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116EB-1572-492D-9D90-B5847534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9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3F45-A5A3-43A8-9312-A8EE8C0F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8F7F3-E23C-476D-BF99-978199BF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2A325-FA74-48AE-8CBF-309B17AC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4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B528-E951-4EE6-A2E7-097661C30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783E9-B837-4415-B4E7-A9D2EBA99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43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88A7F-1836-4B58-8C78-D6BD1F5D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BE989-9639-4BC4-B669-4C42C7C1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82A7571-BCE8-4230-A64D-AA8501EB692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" y="6427559"/>
            <a:ext cx="3390448" cy="365125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8892111-5C90-428C-9D31-500BC8275D89}"/>
              </a:ext>
            </a:extLst>
          </p:cNvPr>
          <p:cNvSpPr txBox="1">
            <a:spLocks/>
          </p:cNvSpPr>
          <p:nvPr userDrawn="1"/>
        </p:nvSpPr>
        <p:spPr>
          <a:xfrm>
            <a:off x="9615654" y="6311900"/>
            <a:ext cx="2509934" cy="44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b="0">
                <a:latin typeface="Oswald" pitchFamily="2" charset="0"/>
              </a:rPr>
              <a:t>TEACH THE TEACHER</a:t>
            </a:r>
            <a:endParaRPr lang="en-AU" sz="2400" b="0">
              <a:latin typeface="Oswald" pitchFamily="2" charset="0"/>
            </a:endParaRP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21FF06A0-4491-4CAB-B921-5209C96D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t="24653" r="39297" b="67347"/>
          <a:stretch/>
        </p:blipFill>
        <p:spPr>
          <a:xfrm>
            <a:off x="10616736" y="6671388"/>
            <a:ext cx="507770" cy="1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3A316-1F10-4E09-98A8-4916404F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C849B-BDE5-494A-8984-0CF69CAC3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85C24A9-171F-4581-8E31-09C8E6192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" y="6424199"/>
            <a:ext cx="3395248" cy="36564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40C02DD-4AE5-422F-AC14-38C12898D2F0}"/>
              </a:ext>
            </a:extLst>
          </p:cNvPr>
          <p:cNvSpPr txBox="1">
            <a:spLocks/>
          </p:cNvSpPr>
          <p:nvPr userDrawn="1"/>
        </p:nvSpPr>
        <p:spPr>
          <a:xfrm>
            <a:off x="9615654" y="6311900"/>
            <a:ext cx="2509934" cy="44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latin typeface="Oswald" pitchFamily="2" charset="0"/>
              </a:rPr>
              <a:t>TEACH THE TEACHER</a:t>
            </a:r>
            <a:endParaRPr lang="en-AU" sz="2400" b="0">
              <a:solidFill>
                <a:schemeClr val="tx1"/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569A6F9-7088-452B-8544-26588D28F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76894"/>
            <a:ext cx="9144000" cy="2387600"/>
          </a:xfrm>
        </p:spPr>
        <p:txBody>
          <a:bodyPr/>
          <a:lstStyle/>
          <a:p>
            <a:r>
              <a:rPr lang="en-GB"/>
              <a:t>Students as Researchers</a:t>
            </a:r>
            <a:endParaRPr lang="en-AU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3197475-C2F1-45C2-B654-47E4DB45B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219" y="5164494"/>
            <a:ext cx="7983563" cy="1655762"/>
          </a:xfrm>
        </p:spPr>
        <p:txBody>
          <a:bodyPr>
            <a:normAutofit/>
          </a:bodyPr>
          <a:lstStyle/>
          <a:p>
            <a:r>
              <a:rPr lang="en-GB" b="1" dirty="0"/>
              <a:t>Webinar 3 of 4 in VicSRC’s Teach the Teacher series</a:t>
            </a:r>
          </a:p>
          <a:p>
            <a:r>
              <a:rPr lang="en-GB" b="1" dirty="0"/>
              <a:t>Supported by the Victorian Department of Education and Training</a:t>
            </a:r>
            <a:endParaRPr lang="en-GB" dirty="0"/>
          </a:p>
        </p:txBody>
      </p:sp>
      <p:pic>
        <p:nvPicPr>
          <p:cNvPr id="3" name="Picture 2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32A87F73-E945-4898-A552-3EE6BE639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133"/>
            <a:ext cx="12192000" cy="51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88C60-B049-4330-A825-B651BD048A3D}"/>
              </a:ext>
            </a:extLst>
          </p:cNvPr>
          <p:cNvSpPr/>
          <p:nvPr/>
        </p:nvSpPr>
        <p:spPr>
          <a:xfrm>
            <a:off x="168676" y="1482571"/>
            <a:ext cx="6871316" cy="4838330"/>
          </a:xfrm>
          <a:prstGeom prst="rect">
            <a:avLst/>
          </a:prstGeom>
          <a:solidFill>
            <a:srgbClr val="009F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8835A-0024-4127-9BD6-45AC48FA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313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Data from </a:t>
            </a:r>
            <a:r>
              <a:rPr lang="en-GB" dirty="0" err="1"/>
              <a:t>VicSRC’s</a:t>
            </a:r>
            <a:r>
              <a:rPr lang="en-GB" dirty="0"/>
              <a:t> Learning from Remote Learning report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C6E1-8FDD-43F2-93ED-EDE84C091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654" y="1614408"/>
            <a:ext cx="6857338" cy="4832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b="1" dirty="0"/>
              <a:t>Responses from students around how they felt about their learning during remote learning period: </a:t>
            </a:r>
          </a:p>
          <a:p>
            <a:r>
              <a:rPr lang="en-GB" sz="1400" i="1" dirty="0"/>
              <a:t>The routine is not there, and it's hard to keep track of work when you're not at school</a:t>
            </a:r>
          </a:p>
          <a:p>
            <a:r>
              <a:rPr lang="en-GB" sz="1400" i="1" dirty="0"/>
              <a:t>It's hard to keep up with the expected work, when it keeps accumulating.</a:t>
            </a:r>
          </a:p>
          <a:p>
            <a:r>
              <a:rPr lang="en-GB" sz="1400" i="1" dirty="0"/>
              <a:t>I have less wasted time in class and am able to revise more at home</a:t>
            </a:r>
          </a:p>
          <a:p>
            <a:r>
              <a:rPr lang="en-GB" sz="1400" i="1" dirty="0"/>
              <a:t>i could spend more time on things that i needed to work on and less time on the stuff that i was really confident with. it allowed me to spread my time easier between studying for subjects</a:t>
            </a:r>
          </a:p>
          <a:p>
            <a:r>
              <a:rPr lang="en-GB" sz="1400" i="1" dirty="0"/>
              <a:t>Lack of motivation caused by isolated learning</a:t>
            </a:r>
          </a:p>
          <a:p>
            <a:r>
              <a:rPr lang="en-GB" sz="1400" i="1" dirty="0"/>
              <a:t>I have more flexibility in when I decide to do my work. For example, I know that I don't work well early in the morning, so I'll enjoy my breakfast and talk to my family before starting work for the day.</a:t>
            </a:r>
          </a:p>
          <a:p>
            <a:r>
              <a:rPr lang="en-GB" sz="1400" i="1" dirty="0"/>
              <a:t>General laziness and more lax punishment</a:t>
            </a:r>
          </a:p>
          <a:p>
            <a:r>
              <a:rPr lang="en-GB" sz="1400" i="1" dirty="0"/>
              <a:t>I love working from home and I believe that I work well at home than at school since there is no one to disturb me at home and nothing else to worry about </a:t>
            </a:r>
          </a:p>
          <a:p>
            <a:r>
              <a:rPr lang="en-GB" sz="1400" i="1" dirty="0"/>
              <a:t>I feel like remote learning has really set back my morale, motivation and mental health, and as such, although I am doing and understanding all the assigned work, I do not have the motivation or attention to do beyond the bare minimum of what is set.</a:t>
            </a:r>
          </a:p>
          <a:p>
            <a:pPr marL="0" indent="0">
              <a:buNone/>
            </a:pPr>
            <a:endParaRPr lang="en-GB" sz="1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BC806-41FC-4C30-B356-DB5ED0A2D965}"/>
              </a:ext>
            </a:extLst>
          </p:cNvPr>
          <p:cNvSpPr txBox="1"/>
          <p:nvPr/>
        </p:nvSpPr>
        <p:spPr>
          <a:xfrm>
            <a:off x="7336733" y="2274838"/>
            <a:ext cx="4672613" cy="1815882"/>
          </a:xfrm>
          <a:prstGeom prst="rect">
            <a:avLst/>
          </a:prstGeom>
          <a:solidFill>
            <a:srgbClr val="009FA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Themes identified in the data:</a:t>
            </a:r>
          </a:p>
          <a:p>
            <a:endParaRPr lang="en-AU" sz="1400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Lack of motivation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Too much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Decrease in 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agency over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Harder to manage time effectively</a:t>
            </a:r>
            <a:endParaRPr lang="en-GB" sz="14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0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B589-2177-84C3-AF75-115BD5108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 to guide students through sorting and </a:t>
            </a:r>
            <a:r>
              <a:rPr lang="en-US" dirty="0" err="1"/>
              <a:t>analysing</a:t>
            </a:r>
            <a:r>
              <a:rPr lang="en-US" dirty="0"/>
              <a:t>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879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B5AB-CFEE-412C-817D-A9ABA64A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548" cy="1325563"/>
          </a:xfrm>
        </p:spPr>
        <p:txBody>
          <a:bodyPr/>
          <a:lstStyle/>
          <a:p>
            <a:r>
              <a:rPr lang="en-GB" dirty="0"/>
              <a:t>Why is changing this important to us?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F1A182-609B-478F-8961-73EE3510825D}"/>
              </a:ext>
            </a:extLst>
          </p:cNvPr>
          <p:cNvSpPr txBox="1">
            <a:spLocks/>
          </p:cNvSpPr>
          <p:nvPr/>
        </p:nvSpPr>
        <p:spPr>
          <a:xfrm>
            <a:off x="944732" y="2079393"/>
            <a:ext cx="7418033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other students would it be important to?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D107E8-C354-445E-8BBD-F5B75F785D63}"/>
              </a:ext>
            </a:extLst>
          </p:cNvPr>
          <p:cNvSpPr txBox="1">
            <a:spLocks/>
          </p:cNvSpPr>
          <p:nvPr/>
        </p:nvSpPr>
        <p:spPr>
          <a:xfrm>
            <a:off x="944733" y="2746804"/>
            <a:ext cx="3405326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Who does it impact?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50BC3C-72EA-471F-BF7B-EEE8B513A14C}"/>
              </a:ext>
            </a:extLst>
          </p:cNvPr>
          <p:cNvSpPr txBox="1">
            <a:spLocks/>
          </p:cNvSpPr>
          <p:nvPr/>
        </p:nvSpPr>
        <p:spPr>
          <a:xfrm>
            <a:off x="944732" y="3414215"/>
            <a:ext cx="3165629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Why is this urgent?</a:t>
            </a:r>
          </a:p>
        </p:txBody>
      </p:sp>
    </p:spTree>
    <p:extLst>
      <p:ext uri="{BB962C8B-B14F-4D97-AF65-F5344CB8AC3E}">
        <p14:creationId xmlns:p14="http://schemas.microsoft.com/office/powerpoint/2010/main" val="21496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B1CB-9AC7-4C5F-B928-D4402615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3590" cy="1325563"/>
          </a:xfrm>
        </p:spPr>
        <p:txBody>
          <a:bodyPr/>
          <a:lstStyle/>
          <a:p>
            <a:r>
              <a:rPr lang="en-GB" dirty="0"/>
              <a:t>What can be done about the problem?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3627-0DBE-48CF-A0B9-E7832ACA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601"/>
            <a:ext cx="8509986" cy="512886"/>
          </a:xfrm>
          <a:solidFill>
            <a:srgbClr val="F9C22B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Who makes the decisions that could lead to change?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31507B-A0DC-43F0-AE3A-6DC871BC9929}"/>
              </a:ext>
            </a:extLst>
          </p:cNvPr>
          <p:cNvSpPr txBox="1">
            <a:spLocks/>
          </p:cNvSpPr>
          <p:nvPr/>
        </p:nvSpPr>
        <p:spPr>
          <a:xfrm>
            <a:off x="838200" y="3022012"/>
            <a:ext cx="6938639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Will change involve a lot of money or time?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210844-B25E-4871-9E60-8F227B61E001}"/>
              </a:ext>
            </a:extLst>
          </p:cNvPr>
          <p:cNvSpPr txBox="1">
            <a:spLocks/>
          </p:cNvSpPr>
          <p:nvPr/>
        </p:nvSpPr>
        <p:spPr>
          <a:xfrm>
            <a:off x="838200" y="3689423"/>
            <a:ext cx="5527089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can students be influencers?</a:t>
            </a:r>
          </a:p>
        </p:txBody>
      </p:sp>
    </p:spTree>
    <p:extLst>
      <p:ext uri="{BB962C8B-B14F-4D97-AF65-F5344CB8AC3E}">
        <p14:creationId xmlns:p14="http://schemas.microsoft.com/office/powerpoint/2010/main" val="15494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CF5D-CBCB-4EDF-89B5-DD385E5E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 we need to get on board?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63458-FF27-4874-AACA-93E0FB730303}"/>
              </a:ext>
            </a:extLst>
          </p:cNvPr>
          <p:cNvSpPr txBox="1">
            <a:spLocks/>
          </p:cNvSpPr>
          <p:nvPr/>
        </p:nvSpPr>
        <p:spPr>
          <a:xfrm>
            <a:off x="900344" y="2017248"/>
            <a:ext cx="3724922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Who cares about this?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6A7137-245E-4797-BDCD-74D1E377534F}"/>
              </a:ext>
            </a:extLst>
          </p:cNvPr>
          <p:cNvSpPr txBox="1">
            <a:spLocks/>
          </p:cNvSpPr>
          <p:nvPr/>
        </p:nvSpPr>
        <p:spPr>
          <a:xfrm>
            <a:off x="900344" y="2684659"/>
            <a:ext cx="4665955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Who should care about this?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EBD05A-55BD-4785-9741-C813FDDCB984}"/>
              </a:ext>
            </a:extLst>
          </p:cNvPr>
          <p:cNvSpPr txBox="1">
            <a:spLocks/>
          </p:cNvSpPr>
          <p:nvPr/>
        </p:nvSpPr>
        <p:spPr>
          <a:xfrm>
            <a:off x="900344" y="3352070"/>
            <a:ext cx="6743330" cy="512886"/>
          </a:xfrm>
          <a:prstGeom prst="rect">
            <a:avLst/>
          </a:prstGeom>
          <a:solidFill>
            <a:srgbClr val="F9C22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do we get people to care about this?</a:t>
            </a:r>
          </a:p>
        </p:txBody>
      </p:sp>
    </p:spTree>
    <p:extLst>
      <p:ext uri="{BB962C8B-B14F-4D97-AF65-F5344CB8AC3E}">
        <p14:creationId xmlns:p14="http://schemas.microsoft.com/office/powerpoint/2010/main" val="38506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15D1-BCD4-42F8-B6D9-4EDECD5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Make it professional and beautiful!</a:t>
            </a:r>
            <a:endParaRPr lang="en-AU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FE4930E-FA00-4545-ADBA-EE039D0BC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7" y="1479396"/>
            <a:ext cx="6153797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24B48-1CF7-4D3D-9F2F-CA3603A22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88" y="1222580"/>
            <a:ext cx="3773812" cy="48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35a575f-a043-4737-a863-f9cfbd6afcc6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35a575f-a043-4737-a863-f9cfbd6afcc6">
      <Terms xmlns="http://schemas.microsoft.com/office/infopath/2007/PartnerControls"/>
    </lcf76f155ced4ddcb4097134ff3c332f>
    <TaxCatchAll xmlns="4665b1da-be6b-449c-82a9-383ef7f0c2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DBF8BAC6EBE4BB48A1C11F3821293" ma:contentTypeVersion="20" ma:contentTypeDescription="Create a new document." ma:contentTypeScope="" ma:versionID="dc3fb23980ced1e1d6490936643799e7">
  <xsd:schema xmlns:xsd="http://www.w3.org/2001/XMLSchema" xmlns:xs="http://www.w3.org/2001/XMLSchema" xmlns:p="http://schemas.microsoft.com/office/2006/metadata/properties" xmlns:ns1="http://schemas.microsoft.com/sharepoint/v3" xmlns:ns2="935a575f-a043-4737-a863-f9cfbd6afcc6" xmlns:ns3="4665b1da-be6b-449c-82a9-383ef7f0c26c" targetNamespace="http://schemas.microsoft.com/office/2006/metadata/properties" ma:root="true" ma:fieldsID="76eb2b79a5407e96f06dab87038d1592" ns1:_="" ns2:_="" ns3:_="">
    <xsd:import namespace="http://schemas.microsoft.com/sharepoint/v3"/>
    <xsd:import namespace="935a575f-a043-4737-a863-f9cfbd6afcc6"/>
    <xsd:import namespace="4665b1da-be6b-449c-82a9-383ef7f0c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575f-a043-4737-a863-f9cfbd6af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6ac19-1fe6-4df6-b419-efaa688f4e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5b1da-be6b-449c-82a9-383ef7f0c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8e82101-06f3-4e4b-9dca-a3d1f068f483}" ma:internalName="TaxCatchAll" ma:showField="CatchAllData" ma:web="4665b1da-be6b-449c-82a9-383ef7f0c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D1153-E173-4B34-B59D-835CF49D63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DE6F4-146C-4960-80E6-39EF9B3AB30B}">
  <ds:schemaRefs>
    <ds:schemaRef ds:uri="4665b1da-be6b-449c-82a9-383ef7f0c26c"/>
    <ds:schemaRef ds:uri="935a575f-a043-4737-a863-f9cfbd6afc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526E67-8B82-4D71-B0A0-738FC4F3F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5a575f-a043-4737-a863-f9cfbd6afcc6"/>
    <ds:schemaRef ds:uri="4665b1da-be6b-449c-82a9-383ef7f0c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415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Oswald</vt:lpstr>
      <vt:lpstr>Roboto</vt:lpstr>
      <vt:lpstr>Office Theme</vt:lpstr>
      <vt:lpstr>Custom Design</vt:lpstr>
      <vt:lpstr>Students as Researchers</vt:lpstr>
      <vt:lpstr>Data from VicSRC’s Learning from Remote Learning report </vt:lpstr>
      <vt:lpstr>Questions to guide students through sorting and analysing data</vt:lpstr>
      <vt:lpstr>Why is changing this important to us?</vt:lpstr>
      <vt:lpstr>What can be done about the problem?</vt:lpstr>
      <vt:lpstr>Who do we need to get on board?</vt:lpstr>
      <vt:lpstr>Make it professional and beautiful!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Voice Fundamentals</dc:title>
  <dc:creator>Nina Laitala</dc:creator>
  <cp:lastModifiedBy>Nell MacColl</cp:lastModifiedBy>
  <cp:revision>4</cp:revision>
  <dcterms:created xsi:type="dcterms:W3CDTF">2020-11-04T01:32:31Z</dcterms:created>
  <dcterms:modified xsi:type="dcterms:W3CDTF">2022-09-14T04:05:11Z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0x0101009E8DBF8BAC6EBE4BB48A1C11F3821293</vt:lpwstr>
  </property>
  <property fmtid="{D5CDD505-2E9C-101B-9397-08002B2CF9AE}" pid="3" name="MediaServiceImageTags">
    <vt:lpwstr/>
  </property>
</Properties>
</file>